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86" r:id="rId3"/>
    <p:sldId id="282" r:id="rId4"/>
    <p:sldId id="292" r:id="rId5"/>
    <p:sldId id="294" r:id="rId6"/>
    <p:sldId id="293" r:id="rId7"/>
    <p:sldId id="278" r:id="rId8"/>
    <p:sldId id="273" r:id="rId9"/>
    <p:sldId id="274" r:id="rId10"/>
    <p:sldId id="275" r:id="rId11"/>
    <p:sldId id="27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 y="-1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7.wmf"/><Relationship Id="rId2" Type="http://schemas.openxmlformats.org/officeDocument/2006/relationships/image" Target="../media/image9.wmf"/><Relationship Id="rId1" Type="http://schemas.openxmlformats.org/officeDocument/2006/relationships/image" Target="../media/image13.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A3B1A-EA24-4C0A-8FCC-8626C11658FD}" type="datetimeFigureOut">
              <a:rPr lang="en-CA" smtClean="0"/>
              <a:t>2020-09-14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C30D-2271-472A-ACC0-9C000EA39797}" type="slidenum">
              <a:rPr lang="en-CA" smtClean="0"/>
              <a:t>‹#›</a:t>
            </a:fld>
            <a:endParaRPr lang="en-CA"/>
          </a:p>
        </p:txBody>
      </p:sp>
    </p:spTree>
    <p:extLst>
      <p:ext uri="{BB962C8B-B14F-4D97-AF65-F5344CB8AC3E}">
        <p14:creationId xmlns:p14="http://schemas.microsoft.com/office/powerpoint/2010/main" val="4399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Switching between representations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Switching between representations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Bookman Old Style" panose="02050604050505020204" pitchFamily="18" charset="0"/>
              </a:defRPr>
            </a:lvl1pPr>
          </a:lstStyle>
          <a:p>
            <a:r>
              <a:rPr lang="en-CA" smtClean="0"/>
              <a:t>Switching between representations</a:t>
            </a:r>
            <a:endParaRPr lang="en-CA" i="1" dirty="0"/>
          </a:p>
        </p:txBody>
      </p:sp>
      <p:sp>
        <p:nvSpPr>
          <p:cNvPr id="6" name="Slide Number Placeholder 5"/>
          <p:cNvSpPr>
            <a:spLocks noGrp="1"/>
          </p:cNvSpPr>
          <p:nvPr>
            <p:ph type="sldNum" sz="quarter" idx="12"/>
          </p:nvPr>
        </p:nvSpPr>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Switching between representations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Switching between representations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Switching between representations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Switching between representations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Switching between representations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Switching between representations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Switching between representations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8.png"/><Relationship Id="rId3" Type="http://schemas.microsoft.com/office/2007/relationships/media" Target="../media/media3.wav"/><Relationship Id="rId7" Type="http://schemas.openxmlformats.org/officeDocument/2006/relationships/oleObject" Target="../embeddings/oleObject1.bin"/><Relationship Id="rId12" Type="http://schemas.openxmlformats.org/officeDocument/2006/relationships/image" Target="../media/image11.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10.wmf"/><Relationship Id="rId4" Type="http://schemas.openxmlformats.org/officeDocument/2006/relationships/audio" Target="../media/media3.wav"/><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oleObject" Target="../embeddings/oleObject7.bin"/><Relationship Id="rId18" Type="http://schemas.openxmlformats.org/officeDocument/2006/relationships/image" Target="../media/image16.wmf"/><Relationship Id="rId3" Type="http://schemas.microsoft.com/office/2007/relationships/media" Target="../media/media4.wav"/><Relationship Id="rId21" Type="http://schemas.openxmlformats.org/officeDocument/2006/relationships/image" Target="../media/image17.wmf"/><Relationship Id="rId7" Type="http://schemas.openxmlformats.org/officeDocument/2006/relationships/image" Target="../media/image13.wmf"/><Relationship Id="rId12" Type="http://schemas.openxmlformats.org/officeDocument/2006/relationships/image" Target="../media/image10.wmf"/><Relationship Id="rId17" Type="http://schemas.openxmlformats.org/officeDocument/2006/relationships/oleObject" Target="../embeddings/oleObject9.bin"/><Relationship Id="rId2" Type="http://schemas.openxmlformats.org/officeDocument/2006/relationships/tags" Target="../tags/tag2.xml"/><Relationship Id="rId16" Type="http://schemas.openxmlformats.org/officeDocument/2006/relationships/image" Target="../media/image15.wmf"/><Relationship Id="rId20"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oleObject" Target="../embeddings/oleObject6.bin"/><Relationship Id="rId5" Type="http://schemas.openxmlformats.org/officeDocument/2006/relationships/slideLayout" Target="../slideLayouts/slideLayout2.xml"/><Relationship Id="rId15" Type="http://schemas.openxmlformats.org/officeDocument/2006/relationships/oleObject" Target="../embeddings/oleObject8.bin"/><Relationship Id="rId10" Type="http://schemas.openxmlformats.org/officeDocument/2006/relationships/image" Target="../media/image9.wmf"/><Relationship Id="rId19"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oleObject" Target="../embeddings/oleObject5.bin"/><Relationship Id="rId14"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1.wmf"/><Relationship Id="rId3" Type="http://schemas.microsoft.com/office/2007/relationships/media" Target="../media/media5.wav"/><Relationship Id="rId7" Type="http://schemas.openxmlformats.org/officeDocument/2006/relationships/image" Target="../media/image18.wmf"/><Relationship Id="rId12" Type="http://schemas.openxmlformats.org/officeDocument/2006/relationships/oleObject" Target="../embeddings/oleObject14.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1.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5.wav"/><Relationship Id="rId9" Type="http://schemas.openxmlformats.org/officeDocument/2006/relationships/image" Target="../media/image19.wmf"/><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26.wmf"/><Relationship Id="rId3" Type="http://schemas.microsoft.com/office/2007/relationships/media" Target="../media/media6.wav"/><Relationship Id="rId7" Type="http://schemas.openxmlformats.org/officeDocument/2006/relationships/image" Target="../media/image23.wmf"/><Relationship Id="rId12" Type="http://schemas.openxmlformats.org/officeDocument/2006/relationships/oleObject" Target="../embeddings/oleObject18.bin"/><Relationship Id="rId2" Type="http://schemas.openxmlformats.org/officeDocument/2006/relationships/tags" Target="../tags/tag4.xml"/><Relationship Id="rId16"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15.bin"/><Relationship Id="rId11" Type="http://schemas.openxmlformats.org/officeDocument/2006/relationships/image" Target="../media/image25.wmf"/><Relationship Id="rId5" Type="http://schemas.openxmlformats.org/officeDocument/2006/relationships/slideLayout" Target="../slideLayouts/slideLayout2.xml"/><Relationship Id="rId15" Type="http://schemas.openxmlformats.org/officeDocument/2006/relationships/image" Target="../media/image27.wmf"/><Relationship Id="rId10" Type="http://schemas.openxmlformats.org/officeDocument/2006/relationships/oleObject" Target="../embeddings/oleObject17.bin"/><Relationship Id="rId4" Type="http://schemas.openxmlformats.org/officeDocument/2006/relationships/audio" Target="../media/media6.wav"/><Relationship Id="rId9" Type="http://schemas.openxmlformats.org/officeDocument/2006/relationships/image" Target="../media/image24.wmf"/><Relationship Id="rId14" Type="http://schemas.openxmlformats.org/officeDocument/2006/relationships/oleObject" Target="../embeddings/oleObject19.bin"/></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28.wmf"/><Relationship Id="rId2" Type="http://schemas.microsoft.com/office/2007/relationships/media" Target="../media/media7.wav"/><Relationship Id="rId1" Type="http://schemas.openxmlformats.org/officeDocument/2006/relationships/vmlDrawing" Target="../drawings/vmlDrawing5.vml"/><Relationship Id="rId6" Type="http://schemas.openxmlformats.org/officeDocument/2006/relationships/oleObject" Target="../embeddings/oleObject20.bin"/><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1.6.7 Switching between representations</a:t>
            </a:r>
            <a:endParaRPr lang="en-CA" dirty="0">
              <a:latin typeface="Times New Roman" panose="02020603050405020304" pitchFamily="18" charset="0"/>
            </a:endParaRPr>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2106"/>
    </mc:Choice>
    <mc:Fallback>
      <p:transition spd="slow" advTm="1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  Mathematical equations are prepared in </a:t>
            </a:r>
            <a:r>
              <a:rPr lang="en-CA" sz="1800" dirty="0" err="1" smtClean="0"/>
              <a:t>MathType</a:t>
            </a:r>
            <a:r>
              <a:rPr lang="en-CA" sz="1800" dirty="0" smtClean="0"/>
              <a:t> by Design Science, Inc.</a:t>
            </a:r>
          </a:p>
          <a:p>
            <a:pPr marL="0" indent="0">
              <a:buNone/>
            </a:pPr>
            <a:r>
              <a:rPr lang="en-CA" sz="1800" dirty="0" smtClean="0"/>
              <a:t>Examples may be formulated and checked using Maple by </a:t>
            </a:r>
            <a:r>
              <a:rPr lang="en-CA" sz="1800" dirty="0" err="1" smtClean="0"/>
              <a:t>Maplesoft</a:t>
            </a:r>
            <a:r>
              <a:rPr lang="en-CA" sz="1800" dirty="0" smtClean="0"/>
              <a:t>, Inc.</a:t>
            </a:r>
          </a:p>
          <a:p>
            <a:pPr marL="0" indent="0">
              <a:buNone/>
            </a:pPr>
            <a:endParaRPr lang="en-CA" sz="9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Switching between representations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361"/>
    </mc:Choice>
    <mc:Fallback>
      <p:transition spd="slow" advTm="1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smtClean="0"/>
              <a:t>ne</a:t>
            </a:r>
            <a:r>
              <a:rPr lang="en-CA" dirty="0" smtClean="0"/>
              <a:t> 11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983"/>
    </mc:Choice>
    <mc:Fallback>
      <p:transition spd="slow" advTm="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r>
              <a:rPr lang="en-US" dirty="0" smtClean="0"/>
              <a:t>In this topic, we will</a:t>
            </a:r>
          </a:p>
          <a:p>
            <a:pPr lvl="1"/>
            <a:r>
              <a:rPr lang="en-US" dirty="0" smtClean="0"/>
              <a:t>See how to convert between the representations</a:t>
            </a:r>
          </a:p>
          <a:p>
            <a:pPr lvl="2"/>
            <a:r>
              <a:rPr lang="en-US" dirty="0" smtClean="0">
                <a:latin typeface="Times New Roman" panose="02020603050405020304" pitchFamily="18" charset="0"/>
              </a:rPr>
              <a:t>Rectangular and polar</a:t>
            </a:r>
          </a:p>
          <a:p>
            <a:pPr lvl="1"/>
            <a:r>
              <a:rPr lang="en-US" dirty="0" smtClean="0">
                <a:latin typeface="Times New Roman" panose="02020603050405020304" pitchFamily="18" charset="0"/>
              </a:rPr>
              <a:t>Learn about the complex exponential</a:t>
            </a: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6607684"/>
      </p:ext>
    </p:extLst>
  </p:cSld>
  <p:clrMapOvr>
    <a:masterClrMapping/>
  </p:clrMapOvr>
  <mc:AlternateContent xmlns:mc="http://schemas.openxmlformats.org/markup-compatibility/2006">
    <mc:Choice xmlns:p14="http://schemas.microsoft.com/office/powerpoint/2010/main" Requires="p14">
      <p:transition spd="slow" p14:dur="2000" advTm="14102"/>
    </mc:Choice>
    <mc:Fallback>
      <p:transition spd="slow" advTm="1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Rectangular to polar</a:t>
            </a:r>
            <a:endParaRPr lang="en-CA" dirty="0"/>
          </a:p>
        </p:txBody>
      </p:sp>
      <p:sp>
        <p:nvSpPr>
          <p:cNvPr id="3" name="Content Placeholder 2"/>
          <p:cNvSpPr>
            <a:spLocks noGrp="1"/>
          </p:cNvSpPr>
          <p:nvPr>
            <p:ph idx="1"/>
          </p:nvPr>
        </p:nvSpPr>
        <p:spPr/>
        <p:txBody>
          <a:bodyPr/>
          <a:lstStyle/>
          <a:p>
            <a:r>
              <a:rPr lang="en-US" dirty="0" smtClean="0"/>
              <a:t>Given the complex number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dirty="0" smtClean="0">
                <a:latin typeface="Symbol" panose="05050102010706020507" pitchFamily="18" charset="2"/>
              </a:rPr>
              <a:t>a</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b </a:t>
            </a:r>
            <a:r>
              <a:rPr lang="en-US" i="1" dirty="0" smtClean="0">
                <a:latin typeface="Times New Roman" panose="02020603050405020304" pitchFamily="18" charset="0"/>
              </a:rPr>
              <a:t>j</a:t>
            </a:r>
            <a:r>
              <a:rPr lang="en-US" i="1" dirty="0" smtClean="0">
                <a:latin typeface="Symbol" panose="05050102010706020507" pitchFamily="18" charset="2"/>
              </a:rPr>
              <a:t>,</a:t>
            </a:r>
            <a:endParaRPr lang="en-US" dirty="0"/>
          </a:p>
          <a:p>
            <a:pPr marL="0" indent="0">
              <a:buNone/>
            </a:pPr>
            <a:r>
              <a:rPr lang="en-US" dirty="0" smtClean="0"/>
              <a:t>	</a:t>
            </a:r>
            <a:r>
              <a:rPr lang="en-US" dirty="0" smtClean="0"/>
              <a:t>this is in the rectangular representation</a:t>
            </a:r>
            <a:endParaRPr lang="en-US" dirty="0" smtClean="0"/>
          </a:p>
          <a:p>
            <a:r>
              <a:rPr lang="en-US" dirty="0" smtClean="0"/>
              <a:t>In order to switch to the polar representation,</a:t>
            </a:r>
            <a:br>
              <a:rPr lang="en-US" dirty="0" smtClean="0"/>
            </a:br>
            <a:r>
              <a:rPr lang="en-US" dirty="0" smtClean="0"/>
              <a:t>	we must:</a:t>
            </a:r>
          </a:p>
          <a:p>
            <a:pPr lvl="1"/>
            <a:r>
              <a:rPr lang="en-US" dirty="0" smtClean="0"/>
              <a:t>Calculate</a:t>
            </a:r>
          </a:p>
          <a:p>
            <a:pPr lvl="1"/>
            <a:r>
              <a:rPr lang="en-US" dirty="0" smtClean="0"/>
              <a:t>Calculate </a:t>
            </a:r>
            <a:r>
              <a:rPr lang="en-US" dirty="0" err="1" smtClean="0">
                <a:latin typeface="Times New Roman" panose="02020603050405020304" pitchFamily="18" charset="0"/>
              </a:rPr>
              <a:t>arg</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a:t>
            </a:r>
          </a:p>
          <a:p>
            <a:pPr lvl="2"/>
            <a:r>
              <a:rPr lang="en-US" dirty="0" smtClean="0"/>
              <a:t>We have seen how to do this</a:t>
            </a:r>
          </a:p>
          <a:p>
            <a:pPr lvl="2"/>
            <a:r>
              <a:rPr lang="en-US" dirty="0" smtClean="0"/>
              <a:t>You will only be asked to do</a:t>
            </a:r>
            <a:br>
              <a:rPr lang="en-US" dirty="0" smtClean="0"/>
            </a:br>
            <a:r>
              <a:rPr lang="en-US" dirty="0" smtClean="0"/>
              <a:t>this where it is obvious:</a:t>
            </a:r>
          </a:p>
          <a:p>
            <a:pPr lvl="3"/>
            <a:r>
              <a:rPr lang="en-US" dirty="0" smtClean="0"/>
              <a:t>Multiples of </a:t>
            </a:r>
            <a:r>
              <a:rPr lang="en-US" i="1" dirty="0" smtClean="0">
                <a:latin typeface="Symbol" panose="05050102010706020507" pitchFamily="18" charset="2"/>
              </a:rPr>
              <a:t>p</a:t>
            </a:r>
            <a:r>
              <a:rPr lang="en-US" dirty="0" smtClean="0">
                <a:latin typeface="Times New Roman" panose="02020603050405020304" pitchFamily="18" charset="0"/>
              </a:rPr>
              <a:t>/4</a:t>
            </a:r>
            <a:r>
              <a:rPr lang="en-US" dirty="0" smtClean="0"/>
              <a:t> or </a:t>
            </a:r>
            <a:r>
              <a:rPr lang="en-US" dirty="0" smtClean="0">
                <a:latin typeface="Times New Roman" panose="02020603050405020304" pitchFamily="18" charset="0"/>
              </a:rPr>
              <a:t>45</a:t>
            </a:r>
            <a:r>
              <a:rPr lang="en-CA" dirty="0">
                <a:latin typeface="Times New Roman" panose="02020603050405020304" pitchFamily="18" charset="0"/>
              </a:rPr>
              <a:t>°</a:t>
            </a:r>
            <a:r>
              <a:rPr lang="en-US" dirty="0" smtClean="0"/>
              <a:t> </a:t>
            </a:r>
            <a:endParaRPr lang="en-US" dirty="0" smtClean="0"/>
          </a:p>
          <a:p>
            <a:pPr lvl="1"/>
            <a:r>
              <a:rPr lang="en-US" dirty="0" smtClean="0"/>
              <a:t>Otherwise, you would use:</a:t>
            </a:r>
          </a:p>
          <a:p>
            <a:pPr marL="457200" lvl="1" indent="0">
              <a:buNone/>
            </a:pPr>
            <a:r>
              <a:rPr lang="en-US" dirty="0">
                <a:latin typeface="Consolas" panose="020B0609020204030204" pitchFamily="49" charset="0"/>
              </a:rPr>
              <a:t>	</a:t>
            </a:r>
            <a:r>
              <a:rPr lang="en-CA" sz="1800" dirty="0" smtClean="0">
                <a:latin typeface="Consolas" panose="020B0609020204030204" pitchFamily="49" charset="0"/>
              </a:rPr>
              <a:t>numpy.arctan2( beta, alpha )</a:t>
            </a:r>
          </a:p>
          <a:p>
            <a:pPr marL="457200" lvl="1" indent="0">
              <a:buNone/>
            </a:pPr>
            <a:r>
              <a:rPr lang="en-US" sz="1800" dirty="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atan</a:t>
            </a:r>
            <a:r>
              <a:rPr lang="en-US" sz="1800" dirty="0" smtClean="0">
                <a:latin typeface="Consolas" panose="020B0609020204030204" pitchFamily="49" charset="0"/>
              </a:rPr>
              <a:t>( beta, alpha )</a:t>
            </a:r>
            <a:endParaRPr lang="en-US" dirty="0"/>
          </a:p>
          <a:p>
            <a:endParaRPr lang="en-US" dirty="0"/>
          </a:p>
          <a:p>
            <a:endParaRPr lang="en-US" dirty="0" smtClean="0"/>
          </a:p>
          <a:p>
            <a:endParaRPr lang="en-US" dirty="0"/>
          </a:p>
        </p:txBody>
      </p:sp>
      <p:sp>
        <p:nvSpPr>
          <p:cNvPr id="11" name="Footer Placeholder 10"/>
          <p:cNvSpPr>
            <a:spLocks noGrp="1"/>
          </p:cNvSpPr>
          <p:nvPr>
            <p:ph type="ftr" sz="quarter" idx="11"/>
          </p:nvPr>
        </p:nvSpPr>
        <p:spPr/>
        <p:txBody>
          <a:bodyPr/>
          <a:lstStyle/>
          <a:p>
            <a:r>
              <a:rPr lang="en-CA" smtClean="0"/>
              <a:t>Switching between representations</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3</a:t>
            </a:fld>
            <a:endParaRPr lang="en-CA" dirty="0"/>
          </a:p>
        </p:txBody>
      </p:sp>
      <p:pic>
        <p:nvPicPr>
          <p:cNvPr id="19" name="Picture 8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p:cNvGraphicFramePr>
            <a:graphicFrameLocks noChangeAspect="1"/>
          </p:cNvGraphicFramePr>
          <p:nvPr>
            <p:extLst>
              <p:ext uri="{D42A27DB-BD31-4B8C-83A1-F6EECF244321}">
                <p14:modId xmlns:p14="http://schemas.microsoft.com/office/powerpoint/2010/main" val="2466497367"/>
              </p:ext>
            </p:extLst>
          </p:nvPr>
        </p:nvGraphicFramePr>
        <p:xfrm>
          <a:off x="7201338" y="3781926"/>
          <a:ext cx="199073" cy="200818"/>
        </p:xfrm>
        <a:graphic>
          <a:graphicData uri="http://schemas.openxmlformats.org/presentationml/2006/ole">
            <mc:AlternateContent xmlns:mc="http://schemas.openxmlformats.org/markup-compatibility/2006">
              <mc:Choice xmlns:v="urn:schemas-microsoft-com:vml" Requires="v">
                <p:oleObj spid="_x0000_s16550" name="Equation" r:id="rId7" imgW="164880" imgH="164880" progId="Equation.DSMT4">
                  <p:embed/>
                </p:oleObj>
              </mc:Choice>
              <mc:Fallback>
                <p:oleObj name="Equation" r:id="rId7" imgW="164880" imgH="164880" progId="Equation.DSMT4">
                  <p:embed/>
                  <p:pic>
                    <p:nvPicPr>
                      <p:cNvPr id="0" name=""/>
                      <p:cNvPicPr>
                        <a:picLocks noChangeAspect="1" noChangeArrowheads="1"/>
                      </p:cNvPicPr>
                      <p:nvPr/>
                    </p:nvPicPr>
                    <p:blipFill>
                      <a:blip r:embed="rId8"/>
                      <a:srcRect/>
                      <a:stretch>
                        <a:fillRect/>
                      </a:stretch>
                    </p:blipFill>
                    <p:spPr bwMode="auto">
                      <a:xfrm>
                        <a:off x="7201338" y="3781926"/>
                        <a:ext cx="199073" cy="20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Oval 9"/>
          <p:cNvSpPr/>
          <p:nvPr/>
        </p:nvSpPr>
        <p:spPr>
          <a:xfrm>
            <a:off x="7104356" y="3962400"/>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p:cNvCxnSpPr/>
          <p:nvPr/>
        </p:nvCxnSpPr>
        <p:spPr>
          <a:xfrm flipV="1">
            <a:off x="6705600" y="4038600"/>
            <a:ext cx="419100" cy="8382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3242507091"/>
              </p:ext>
            </p:extLst>
          </p:nvPr>
        </p:nvGraphicFramePr>
        <p:xfrm>
          <a:off x="7123846" y="4438650"/>
          <a:ext cx="215900" cy="293687"/>
        </p:xfrm>
        <a:graphic>
          <a:graphicData uri="http://schemas.openxmlformats.org/presentationml/2006/ole">
            <mc:AlternateContent xmlns:mc="http://schemas.openxmlformats.org/markup-compatibility/2006">
              <mc:Choice xmlns:v="urn:schemas-microsoft-com:vml" Requires="v">
                <p:oleObj spid="_x0000_s16551" name="Equation" r:id="rId9" imgW="177480" imgH="241200" progId="Equation.DSMT4">
                  <p:embed/>
                </p:oleObj>
              </mc:Choice>
              <mc:Fallback>
                <p:oleObj name="Equation" r:id="rId9" imgW="177480" imgH="241200" progId="Equation.DSMT4">
                  <p:embed/>
                  <p:pic>
                    <p:nvPicPr>
                      <p:cNvPr id="0" name=""/>
                      <p:cNvPicPr>
                        <a:picLocks noChangeAspect="1" noChangeArrowheads="1"/>
                      </p:cNvPicPr>
                      <p:nvPr/>
                    </p:nvPicPr>
                    <p:blipFill>
                      <a:blip r:embed="rId10"/>
                      <a:srcRect/>
                      <a:stretch>
                        <a:fillRect/>
                      </a:stretch>
                    </p:blipFill>
                    <p:spPr bwMode="auto">
                      <a:xfrm>
                        <a:off x="7123846" y="4438650"/>
                        <a:ext cx="21590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Arc 15"/>
          <p:cNvSpPr/>
          <p:nvPr/>
        </p:nvSpPr>
        <p:spPr>
          <a:xfrm>
            <a:off x="6292790" y="4431066"/>
            <a:ext cx="838200" cy="876300"/>
          </a:xfrm>
          <a:prstGeom prst="arc">
            <a:avLst>
              <a:gd name="adj1" fmla="val 17886569"/>
              <a:gd name="adj2" fmla="val 0"/>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1741636192"/>
              </p:ext>
            </p:extLst>
          </p:nvPr>
        </p:nvGraphicFramePr>
        <p:xfrm>
          <a:off x="2406110" y="3046507"/>
          <a:ext cx="1824831" cy="571023"/>
        </p:xfrm>
        <a:graphic>
          <a:graphicData uri="http://schemas.openxmlformats.org/presentationml/2006/ole">
            <mc:AlternateContent xmlns:mc="http://schemas.openxmlformats.org/markup-compatibility/2006">
              <mc:Choice xmlns:v="urn:schemas-microsoft-com:vml" Requires="v">
                <p:oleObj spid="_x0000_s16552" name="Equation" r:id="rId11" imgW="850680" imgH="266400" progId="Equation.DSMT4">
                  <p:embed/>
                </p:oleObj>
              </mc:Choice>
              <mc:Fallback>
                <p:oleObj name="Equation" r:id="rId11" imgW="850680" imgH="266400" progId="Equation.DSMT4">
                  <p:embed/>
                  <p:pic>
                    <p:nvPicPr>
                      <p:cNvPr id="0" name="Object 3"/>
                      <p:cNvPicPr>
                        <a:picLocks noChangeAspect="1" noChangeArrowheads="1"/>
                      </p:cNvPicPr>
                      <p:nvPr/>
                    </p:nvPicPr>
                    <p:blipFill>
                      <a:blip r:embed="rId12"/>
                      <a:srcRect/>
                      <a:stretch>
                        <a:fillRect/>
                      </a:stretch>
                    </p:blipFill>
                    <p:spPr bwMode="auto">
                      <a:xfrm>
                        <a:off x="2406110" y="3046507"/>
                        <a:ext cx="1824831" cy="57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82737846"/>
      </p:ext>
    </p:extLst>
  </p:cSld>
  <p:clrMapOvr>
    <a:masterClrMapping/>
  </p:clrMapOvr>
  <mc:AlternateContent xmlns:mc="http://schemas.openxmlformats.org/markup-compatibility/2006">
    <mc:Choice xmlns:p14="http://schemas.microsoft.com/office/powerpoint/2010/main" Requires="p14">
      <p:transition spd="slow" p14:dur="2000" advTm="142988"/>
    </mc:Choice>
    <mc:Fallback>
      <p:transition spd="slow" advTm="14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 to rectangular</a:t>
            </a:r>
            <a:endParaRPr lang="en-CA" dirty="0"/>
          </a:p>
        </p:txBody>
      </p:sp>
      <p:sp>
        <p:nvSpPr>
          <p:cNvPr id="3" name="Content Placeholder 2"/>
          <p:cNvSpPr>
            <a:spLocks noGrp="1"/>
          </p:cNvSpPr>
          <p:nvPr>
            <p:ph idx="1"/>
          </p:nvPr>
        </p:nvSpPr>
        <p:spPr/>
        <p:txBody>
          <a:bodyPr/>
          <a:lstStyle/>
          <a:p>
            <a:r>
              <a:rPr lang="en-US" dirty="0" smtClean="0"/>
              <a:t>Given the </a:t>
            </a:r>
            <a:r>
              <a:rPr lang="en-US" dirty="0" smtClean="0"/>
              <a:t>polar representation                  , to calculate the rectangular representation is even easier:</a:t>
            </a:r>
          </a:p>
          <a:p>
            <a:endParaRPr lang="en-US" dirty="0">
              <a:solidFill>
                <a:prstClr val="white"/>
              </a:solidFill>
              <a:latin typeface="Times New Roman" panose="02020603050405020304" pitchFamily="18" charset="0"/>
            </a:endParaRPr>
          </a:p>
          <a:p>
            <a:endParaRPr lang="en-US" dirty="0" smtClean="0">
              <a:solidFill>
                <a:prstClr val="white"/>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CA" smtClean="0"/>
              <a:t>Switching between representations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976781567"/>
              </p:ext>
            </p:extLst>
          </p:nvPr>
        </p:nvGraphicFramePr>
        <p:xfrm>
          <a:off x="4594803" y="1642774"/>
          <a:ext cx="1092200" cy="352425"/>
        </p:xfrm>
        <a:graphic>
          <a:graphicData uri="http://schemas.openxmlformats.org/presentationml/2006/ole">
            <mc:AlternateContent xmlns:mc="http://schemas.openxmlformats.org/markup-compatibility/2006">
              <mc:Choice xmlns:v="urn:schemas-microsoft-com:vml" Requires="v">
                <p:oleObj spid="_x0000_s29803" name="Equation" r:id="rId6" imgW="507960" imgH="164880" progId="Equation.DSMT4">
                  <p:embed/>
                </p:oleObj>
              </mc:Choice>
              <mc:Fallback>
                <p:oleObj name="Equation" r:id="rId6" imgW="507960" imgH="164880" progId="Equation.DSMT4">
                  <p:embed/>
                  <p:pic>
                    <p:nvPicPr>
                      <p:cNvPr id="0" name="Object 3"/>
                      <p:cNvPicPr>
                        <a:picLocks noChangeAspect="1" noChangeArrowheads="1"/>
                      </p:cNvPicPr>
                      <p:nvPr/>
                    </p:nvPicPr>
                    <p:blipFill>
                      <a:blip r:embed="rId7"/>
                      <a:srcRect/>
                      <a:stretch>
                        <a:fillRect/>
                      </a:stretch>
                    </p:blipFill>
                    <p:spPr bwMode="auto">
                      <a:xfrm>
                        <a:off x="4594803" y="1642774"/>
                        <a:ext cx="1092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4" name="Picture 8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181600" y="3352800"/>
            <a:ext cx="3048000"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Object 34"/>
          <p:cNvGraphicFramePr>
            <a:graphicFrameLocks noChangeAspect="1"/>
          </p:cNvGraphicFramePr>
          <p:nvPr>
            <p:extLst>
              <p:ext uri="{D42A27DB-BD31-4B8C-83A1-F6EECF244321}">
                <p14:modId xmlns:p14="http://schemas.microsoft.com/office/powerpoint/2010/main" val="3207995248"/>
              </p:ext>
            </p:extLst>
          </p:nvPr>
        </p:nvGraphicFramePr>
        <p:xfrm>
          <a:off x="7201338" y="3781926"/>
          <a:ext cx="199073" cy="200818"/>
        </p:xfrm>
        <a:graphic>
          <a:graphicData uri="http://schemas.openxmlformats.org/presentationml/2006/ole">
            <mc:AlternateContent xmlns:mc="http://schemas.openxmlformats.org/markup-compatibility/2006">
              <mc:Choice xmlns:v="urn:schemas-microsoft-com:vml" Requires="v">
                <p:oleObj spid="_x0000_s29804" name="Equation" r:id="rId9" imgW="164880" imgH="164880" progId="Equation.DSMT4">
                  <p:embed/>
                </p:oleObj>
              </mc:Choice>
              <mc:Fallback>
                <p:oleObj name="Equation" r:id="rId9" imgW="164880" imgH="164880" progId="Equation.DSMT4">
                  <p:embed/>
                  <p:pic>
                    <p:nvPicPr>
                      <p:cNvPr id="0" name=""/>
                      <p:cNvPicPr>
                        <a:picLocks noChangeAspect="1" noChangeArrowheads="1"/>
                      </p:cNvPicPr>
                      <p:nvPr/>
                    </p:nvPicPr>
                    <p:blipFill>
                      <a:blip r:embed="rId10"/>
                      <a:srcRect/>
                      <a:stretch>
                        <a:fillRect/>
                      </a:stretch>
                    </p:blipFill>
                    <p:spPr bwMode="auto">
                      <a:xfrm>
                        <a:off x="7201338" y="3781926"/>
                        <a:ext cx="199073" cy="20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Oval 35"/>
          <p:cNvSpPr/>
          <p:nvPr/>
        </p:nvSpPr>
        <p:spPr>
          <a:xfrm>
            <a:off x="7104356" y="3962400"/>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7" name="Straight Arrow Connector 36"/>
          <p:cNvCxnSpPr/>
          <p:nvPr/>
        </p:nvCxnSpPr>
        <p:spPr>
          <a:xfrm flipV="1">
            <a:off x="6705600" y="4038600"/>
            <a:ext cx="419100" cy="8382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268813936"/>
              </p:ext>
            </p:extLst>
          </p:nvPr>
        </p:nvGraphicFramePr>
        <p:xfrm>
          <a:off x="7123846" y="4438650"/>
          <a:ext cx="215900" cy="293687"/>
        </p:xfrm>
        <a:graphic>
          <a:graphicData uri="http://schemas.openxmlformats.org/presentationml/2006/ole">
            <mc:AlternateContent xmlns:mc="http://schemas.openxmlformats.org/markup-compatibility/2006">
              <mc:Choice xmlns:v="urn:schemas-microsoft-com:vml" Requires="v">
                <p:oleObj spid="_x0000_s29805" name="Equation" r:id="rId11" imgW="177480" imgH="241200" progId="Equation.DSMT4">
                  <p:embed/>
                </p:oleObj>
              </mc:Choice>
              <mc:Fallback>
                <p:oleObj name="Equation" r:id="rId11" imgW="177480" imgH="241200" progId="Equation.DSMT4">
                  <p:embed/>
                  <p:pic>
                    <p:nvPicPr>
                      <p:cNvPr id="0" name=""/>
                      <p:cNvPicPr>
                        <a:picLocks noChangeAspect="1" noChangeArrowheads="1"/>
                      </p:cNvPicPr>
                      <p:nvPr/>
                    </p:nvPicPr>
                    <p:blipFill>
                      <a:blip r:embed="rId12"/>
                      <a:srcRect/>
                      <a:stretch>
                        <a:fillRect/>
                      </a:stretch>
                    </p:blipFill>
                    <p:spPr bwMode="auto">
                      <a:xfrm>
                        <a:off x="7123846" y="4438650"/>
                        <a:ext cx="21590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Arc 38"/>
          <p:cNvSpPr/>
          <p:nvPr/>
        </p:nvSpPr>
        <p:spPr>
          <a:xfrm>
            <a:off x="6292790" y="4431066"/>
            <a:ext cx="838200" cy="876300"/>
          </a:xfrm>
          <a:prstGeom prst="arc">
            <a:avLst>
              <a:gd name="adj1" fmla="val 17886569"/>
              <a:gd name="adj2" fmla="val 0"/>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0" name="Straight Arrow Connector 39"/>
          <p:cNvCxnSpPr/>
          <p:nvPr/>
        </p:nvCxnSpPr>
        <p:spPr>
          <a:xfrm>
            <a:off x="7145488" y="4045747"/>
            <a:ext cx="0" cy="831273"/>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6705600" y="4000500"/>
            <a:ext cx="395943"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42" name="Object 41"/>
          <p:cNvGraphicFramePr>
            <a:graphicFrameLocks noChangeAspect="1"/>
          </p:cNvGraphicFramePr>
          <p:nvPr>
            <p:extLst>
              <p:ext uri="{D42A27DB-BD31-4B8C-83A1-F6EECF244321}">
                <p14:modId xmlns:p14="http://schemas.microsoft.com/office/powerpoint/2010/main" val="2555683472"/>
              </p:ext>
            </p:extLst>
          </p:nvPr>
        </p:nvGraphicFramePr>
        <p:xfrm>
          <a:off x="3333029" y="2348057"/>
          <a:ext cx="1336675" cy="488950"/>
        </p:xfrm>
        <a:graphic>
          <a:graphicData uri="http://schemas.openxmlformats.org/presentationml/2006/ole">
            <mc:AlternateContent xmlns:mc="http://schemas.openxmlformats.org/markup-compatibility/2006">
              <mc:Choice xmlns:v="urn:schemas-microsoft-com:vml" Requires="v">
                <p:oleObj spid="_x0000_s29806" name="Equation" r:id="rId13" imgW="622080" imgH="228600" progId="Equation.DSMT4">
                  <p:embed/>
                </p:oleObj>
              </mc:Choice>
              <mc:Fallback>
                <p:oleObj name="Equation" r:id="rId13" imgW="622080" imgH="228600" progId="Equation.DSMT4">
                  <p:embed/>
                  <p:pic>
                    <p:nvPicPr>
                      <p:cNvPr id="0" name=""/>
                      <p:cNvPicPr>
                        <a:picLocks noChangeAspect="1" noChangeArrowheads="1"/>
                      </p:cNvPicPr>
                      <p:nvPr/>
                    </p:nvPicPr>
                    <p:blipFill>
                      <a:blip r:embed="rId14"/>
                      <a:srcRect/>
                      <a:stretch>
                        <a:fillRect/>
                      </a:stretch>
                    </p:blipFill>
                    <p:spPr bwMode="auto">
                      <a:xfrm>
                        <a:off x="3333029" y="2348057"/>
                        <a:ext cx="13366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753368486"/>
              </p:ext>
            </p:extLst>
          </p:nvPr>
        </p:nvGraphicFramePr>
        <p:xfrm>
          <a:off x="4586288" y="2355850"/>
          <a:ext cx="1473200" cy="488950"/>
        </p:xfrm>
        <a:graphic>
          <a:graphicData uri="http://schemas.openxmlformats.org/presentationml/2006/ole">
            <mc:AlternateContent xmlns:mc="http://schemas.openxmlformats.org/markup-compatibility/2006">
              <mc:Choice xmlns:v="urn:schemas-microsoft-com:vml" Requires="v">
                <p:oleObj spid="_x0000_s29807" name="Equation" r:id="rId15" imgW="685800" imgH="228600" progId="Equation.DSMT4">
                  <p:embed/>
                </p:oleObj>
              </mc:Choice>
              <mc:Fallback>
                <p:oleObj name="Equation" r:id="rId15" imgW="685800" imgH="228600" progId="Equation.DSMT4">
                  <p:embed/>
                  <p:pic>
                    <p:nvPicPr>
                      <p:cNvPr id="0" name=""/>
                      <p:cNvPicPr>
                        <a:picLocks noChangeAspect="1" noChangeArrowheads="1"/>
                      </p:cNvPicPr>
                      <p:nvPr/>
                    </p:nvPicPr>
                    <p:blipFill>
                      <a:blip r:embed="rId16"/>
                      <a:srcRect/>
                      <a:stretch>
                        <a:fillRect/>
                      </a:stretch>
                    </p:blipFill>
                    <p:spPr bwMode="auto">
                      <a:xfrm>
                        <a:off x="4586288" y="2355850"/>
                        <a:ext cx="1473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534193513"/>
              </p:ext>
            </p:extLst>
          </p:nvPr>
        </p:nvGraphicFramePr>
        <p:xfrm>
          <a:off x="2259735" y="2416609"/>
          <a:ext cx="1092200" cy="352425"/>
        </p:xfrm>
        <a:graphic>
          <a:graphicData uri="http://schemas.openxmlformats.org/presentationml/2006/ole">
            <mc:AlternateContent xmlns:mc="http://schemas.openxmlformats.org/markup-compatibility/2006">
              <mc:Choice xmlns:v="urn:schemas-microsoft-com:vml" Requires="v">
                <p:oleObj spid="_x0000_s29808" name="Equation" r:id="rId17" imgW="507960" imgH="164880" progId="Equation.DSMT4">
                  <p:embed/>
                </p:oleObj>
              </mc:Choice>
              <mc:Fallback>
                <p:oleObj name="Equation" r:id="rId17" imgW="507960" imgH="164880" progId="Equation.DSMT4">
                  <p:embed/>
                  <p:pic>
                    <p:nvPicPr>
                      <p:cNvPr id="0" name=""/>
                      <p:cNvPicPr>
                        <a:picLocks noChangeAspect="1" noChangeArrowheads="1"/>
                      </p:cNvPicPr>
                      <p:nvPr/>
                    </p:nvPicPr>
                    <p:blipFill>
                      <a:blip r:embed="rId18"/>
                      <a:srcRect/>
                      <a:stretch>
                        <a:fillRect/>
                      </a:stretch>
                    </p:blipFill>
                    <p:spPr bwMode="auto">
                      <a:xfrm>
                        <a:off x="2259735" y="2416609"/>
                        <a:ext cx="1092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82000" y="6096000"/>
            <a:ext cx="609600" cy="609600"/>
          </a:xfrm>
          <a:prstGeom prst="rect">
            <a:avLst/>
          </a:prstGeom>
        </p:spPr>
      </p:pic>
      <p:graphicFrame>
        <p:nvGraphicFramePr>
          <p:cNvPr id="46" name="Object 45"/>
          <p:cNvGraphicFramePr>
            <a:graphicFrameLocks noChangeAspect="1"/>
          </p:cNvGraphicFramePr>
          <p:nvPr>
            <p:extLst>
              <p:ext uri="{D42A27DB-BD31-4B8C-83A1-F6EECF244321}">
                <p14:modId xmlns:p14="http://schemas.microsoft.com/office/powerpoint/2010/main" val="3228614416"/>
              </p:ext>
            </p:extLst>
          </p:nvPr>
        </p:nvGraphicFramePr>
        <p:xfrm>
          <a:off x="6783842" y="4215166"/>
          <a:ext cx="185738" cy="215900"/>
        </p:xfrm>
        <a:graphic>
          <a:graphicData uri="http://schemas.openxmlformats.org/presentationml/2006/ole">
            <mc:AlternateContent xmlns:mc="http://schemas.openxmlformats.org/markup-compatibility/2006">
              <mc:Choice xmlns:v="urn:schemas-microsoft-com:vml" Requires="v">
                <p:oleObj spid="_x0000_s29809" name="Equation" r:id="rId20" imgW="152280" imgH="177480" progId="Equation.DSMT4">
                  <p:embed/>
                </p:oleObj>
              </mc:Choice>
              <mc:Fallback>
                <p:oleObj name="Equation" r:id="rId20" imgW="152280" imgH="177480" progId="Equation.DSMT4">
                  <p:embed/>
                  <p:pic>
                    <p:nvPicPr>
                      <p:cNvPr id="0" name=""/>
                      <p:cNvPicPr>
                        <a:picLocks noChangeAspect="1" noChangeArrowheads="1"/>
                      </p:cNvPicPr>
                      <p:nvPr/>
                    </p:nvPicPr>
                    <p:blipFill>
                      <a:blip r:embed="rId21"/>
                      <a:srcRect/>
                      <a:stretch>
                        <a:fillRect/>
                      </a:stretch>
                    </p:blipFill>
                    <p:spPr bwMode="auto">
                      <a:xfrm>
                        <a:off x="6783842" y="4215166"/>
                        <a:ext cx="1857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707276526"/>
      </p:ext>
    </p:extLst>
  </p:cSld>
  <p:clrMapOvr>
    <a:masterClrMapping/>
  </p:clrMapOvr>
  <mc:AlternateContent xmlns:mc="http://schemas.openxmlformats.org/markup-compatibility/2006">
    <mc:Choice xmlns:p14="http://schemas.microsoft.com/office/powerpoint/2010/main" Requires="p14">
      <p:transition spd="slow" p14:dur="2000" advTm="75091"/>
    </mc:Choice>
    <mc:Fallback>
      <p:transition spd="slow" advTm="7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 to rectangular</a:t>
            </a:r>
            <a:endParaRPr lang="en-CA" dirty="0"/>
          </a:p>
        </p:txBody>
      </p:sp>
      <p:sp>
        <p:nvSpPr>
          <p:cNvPr id="3" name="Content Placeholder 2"/>
          <p:cNvSpPr>
            <a:spLocks noGrp="1"/>
          </p:cNvSpPr>
          <p:nvPr>
            <p:ph idx="1"/>
          </p:nvPr>
        </p:nvSpPr>
        <p:spPr/>
        <p:txBody>
          <a:bodyPr/>
          <a:lstStyle/>
          <a:p>
            <a:r>
              <a:rPr lang="en-US" dirty="0" smtClean="0">
                <a:solidFill>
                  <a:prstClr val="white"/>
                </a:solidFill>
                <a:latin typeface="Times New Roman" panose="02020603050405020304" pitchFamily="18" charset="0"/>
              </a:rPr>
              <a:t>For example, if                    ,</a:t>
            </a:r>
            <a:endParaRPr lang="en-US" dirty="0" smtClean="0">
              <a:solidFill>
                <a:prstClr val="white"/>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CA" smtClean="0"/>
              <a:t>Switching between representations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32" name="Object 31"/>
          <p:cNvGraphicFramePr>
            <a:graphicFrameLocks noChangeAspect="1"/>
          </p:cNvGraphicFramePr>
          <p:nvPr>
            <p:extLst>
              <p:ext uri="{D42A27DB-BD31-4B8C-83A1-F6EECF244321}">
                <p14:modId xmlns:p14="http://schemas.microsoft.com/office/powerpoint/2010/main" val="4090871841"/>
              </p:ext>
            </p:extLst>
          </p:nvPr>
        </p:nvGraphicFramePr>
        <p:xfrm>
          <a:off x="2754313" y="1648966"/>
          <a:ext cx="1338262" cy="352425"/>
        </p:xfrm>
        <a:graphic>
          <a:graphicData uri="http://schemas.openxmlformats.org/presentationml/2006/ole">
            <mc:AlternateContent xmlns:mc="http://schemas.openxmlformats.org/markup-compatibility/2006">
              <mc:Choice xmlns:v="urn:schemas-microsoft-com:vml" Requires="v">
                <p:oleObj spid="_x0000_s31762" name="Equation" r:id="rId6" imgW="622080" imgH="164880" progId="Equation.DSMT4">
                  <p:embed/>
                </p:oleObj>
              </mc:Choice>
              <mc:Fallback>
                <p:oleObj name="Equation" r:id="rId6" imgW="622080" imgH="164880" progId="Equation.DSMT4">
                  <p:embed/>
                  <p:pic>
                    <p:nvPicPr>
                      <p:cNvPr id="0" name=""/>
                      <p:cNvPicPr>
                        <a:picLocks noChangeAspect="1" noChangeArrowheads="1"/>
                      </p:cNvPicPr>
                      <p:nvPr/>
                    </p:nvPicPr>
                    <p:blipFill>
                      <a:blip r:embed="rId7"/>
                      <a:srcRect/>
                      <a:stretch>
                        <a:fillRect/>
                      </a:stretch>
                    </p:blipFill>
                    <p:spPr bwMode="auto">
                      <a:xfrm>
                        <a:off x="2754313" y="1648966"/>
                        <a:ext cx="13382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695928083"/>
              </p:ext>
            </p:extLst>
          </p:nvPr>
        </p:nvGraphicFramePr>
        <p:xfrm>
          <a:off x="3124344" y="2223219"/>
          <a:ext cx="3441700" cy="487362"/>
        </p:xfrm>
        <a:graphic>
          <a:graphicData uri="http://schemas.openxmlformats.org/presentationml/2006/ole">
            <mc:AlternateContent xmlns:mc="http://schemas.openxmlformats.org/markup-compatibility/2006">
              <mc:Choice xmlns:v="urn:schemas-microsoft-com:vml" Requires="v">
                <p:oleObj spid="_x0000_s31763" name="Equation" r:id="rId8" imgW="1600200" imgH="228600" progId="Equation.DSMT4">
                  <p:embed/>
                </p:oleObj>
              </mc:Choice>
              <mc:Fallback>
                <p:oleObj name="Equation" r:id="rId8" imgW="1600200" imgH="228600" progId="Equation.DSMT4">
                  <p:embed/>
                  <p:pic>
                    <p:nvPicPr>
                      <p:cNvPr id="0" name=""/>
                      <p:cNvPicPr>
                        <a:picLocks noChangeAspect="1" noChangeArrowheads="1"/>
                      </p:cNvPicPr>
                      <p:nvPr/>
                    </p:nvPicPr>
                    <p:blipFill>
                      <a:blip r:embed="rId9"/>
                      <a:srcRect/>
                      <a:stretch>
                        <a:fillRect/>
                      </a:stretch>
                    </p:blipFill>
                    <p:spPr bwMode="auto">
                      <a:xfrm>
                        <a:off x="3124344" y="2223219"/>
                        <a:ext cx="34417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22606270"/>
              </p:ext>
            </p:extLst>
          </p:nvPr>
        </p:nvGraphicFramePr>
        <p:xfrm>
          <a:off x="3341831" y="2669306"/>
          <a:ext cx="1749425" cy="838200"/>
        </p:xfrm>
        <a:graphic>
          <a:graphicData uri="http://schemas.openxmlformats.org/presentationml/2006/ole">
            <mc:AlternateContent xmlns:mc="http://schemas.openxmlformats.org/markup-compatibility/2006">
              <mc:Choice xmlns:v="urn:schemas-microsoft-com:vml" Requires="v">
                <p:oleObj spid="_x0000_s31764" name="Equation" r:id="rId10" imgW="812520" imgH="393480" progId="Equation.DSMT4">
                  <p:embed/>
                </p:oleObj>
              </mc:Choice>
              <mc:Fallback>
                <p:oleObj name="Equation" r:id="rId10" imgW="812520" imgH="393480" progId="Equation.DSMT4">
                  <p:embed/>
                  <p:pic>
                    <p:nvPicPr>
                      <p:cNvPr id="0" name=""/>
                      <p:cNvPicPr>
                        <a:picLocks noChangeAspect="1" noChangeArrowheads="1"/>
                      </p:cNvPicPr>
                      <p:nvPr/>
                    </p:nvPicPr>
                    <p:blipFill>
                      <a:blip r:embed="rId11"/>
                      <a:srcRect/>
                      <a:stretch>
                        <a:fillRect/>
                      </a:stretch>
                    </p:blipFill>
                    <p:spPr bwMode="auto">
                      <a:xfrm>
                        <a:off x="3341831" y="2669306"/>
                        <a:ext cx="17494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74392311"/>
              </p:ext>
            </p:extLst>
          </p:nvPr>
        </p:nvGraphicFramePr>
        <p:xfrm>
          <a:off x="3382817" y="3518042"/>
          <a:ext cx="1666875" cy="406400"/>
        </p:xfrm>
        <a:graphic>
          <a:graphicData uri="http://schemas.openxmlformats.org/presentationml/2006/ole">
            <mc:AlternateContent xmlns:mc="http://schemas.openxmlformats.org/markup-compatibility/2006">
              <mc:Choice xmlns:v="urn:schemas-microsoft-com:vml" Requires="v">
                <p:oleObj spid="_x0000_s31765" name="Equation" r:id="rId12" imgW="774360" imgH="190440" progId="Equation.DSMT4">
                  <p:embed/>
                </p:oleObj>
              </mc:Choice>
              <mc:Fallback>
                <p:oleObj name="Equation" r:id="rId12" imgW="774360" imgH="190440" progId="Equation.DSMT4">
                  <p:embed/>
                  <p:pic>
                    <p:nvPicPr>
                      <p:cNvPr id="0" name=""/>
                      <p:cNvPicPr>
                        <a:picLocks noChangeAspect="1" noChangeArrowheads="1"/>
                      </p:cNvPicPr>
                      <p:nvPr/>
                    </p:nvPicPr>
                    <p:blipFill>
                      <a:blip r:embed="rId13"/>
                      <a:srcRect/>
                      <a:stretch>
                        <a:fillRect/>
                      </a:stretch>
                    </p:blipFill>
                    <p:spPr bwMode="auto">
                      <a:xfrm>
                        <a:off x="3382817" y="3518042"/>
                        <a:ext cx="16668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41565291"/>
      </p:ext>
    </p:extLst>
  </p:cSld>
  <p:clrMapOvr>
    <a:masterClrMapping/>
  </p:clrMapOvr>
  <mc:AlternateContent xmlns:mc="http://schemas.openxmlformats.org/markup-compatibility/2006">
    <mc:Choice xmlns:p14="http://schemas.microsoft.com/office/powerpoint/2010/main" Requires="p14">
      <p:transition spd="slow" p14:dur="2000" advTm="65506"/>
    </mc:Choice>
    <mc:Fallback>
      <p:transition spd="slow" advTm="65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 to rectangular</a:t>
            </a:r>
            <a:endParaRPr lang="en-CA" dirty="0"/>
          </a:p>
        </p:txBody>
      </p:sp>
      <p:sp>
        <p:nvSpPr>
          <p:cNvPr id="3" name="Content Placeholder 2"/>
          <p:cNvSpPr>
            <a:spLocks noGrp="1"/>
          </p:cNvSpPr>
          <p:nvPr>
            <p:ph idx="1"/>
          </p:nvPr>
        </p:nvSpPr>
        <p:spPr/>
        <p:txBody>
          <a:bodyPr/>
          <a:lstStyle/>
          <a:p>
            <a:r>
              <a:rPr lang="en-US" dirty="0" smtClean="0"/>
              <a:t>Now, one observation:</a:t>
            </a:r>
          </a:p>
          <a:p>
            <a:pPr lvl="1"/>
            <a:r>
              <a:rPr lang="en-US" dirty="0" smtClean="0">
                <a:solidFill>
                  <a:prstClr val="white"/>
                </a:solidFill>
                <a:latin typeface="Times New Roman" panose="02020603050405020304" pitchFamily="18" charset="0"/>
              </a:rPr>
              <a:t>In your calculus course, you will learn that</a:t>
            </a:r>
          </a:p>
          <a:p>
            <a:pPr lvl="1"/>
            <a:endParaRPr lang="en-US" dirty="0">
              <a:solidFill>
                <a:prstClr val="white"/>
              </a:solidFill>
              <a:latin typeface="Times New Roman" panose="02020603050405020304" pitchFamily="18" charset="0"/>
            </a:endParaRPr>
          </a:p>
          <a:p>
            <a:pPr lvl="1"/>
            <a:r>
              <a:rPr lang="en-US" dirty="0" smtClean="0">
                <a:solidFill>
                  <a:prstClr val="white"/>
                </a:solidFill>
                <a:latin typeface="Times New Roman" panose="02020603050405020304" pitchFamily="18" charset="0"/>
              </a:rPr>
              <a:t>Therefore, </a:t>
            </a:r>
          </a:p>
          <a:p>
            <a:pPr lvl="1"/>
            <a:endParaRPr lang="en-US" dirty="0">
              <a:solidFill>
                <a:prstClr val="white"/>
              </a:solidFill>
              <a:latin typeface="Times New Roman" panose="02020603050405020304" pitchFamily="18" charset="0"/>
            </a:endParaRPr>
          </a:p>
          <a:p>
            <a:pPr lvl="1"/>
            <a:endParaRPr lang="en-US" dirty="0" smtClean="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endParaRPr lang="en-US" dirty="0" smtClean="0">
              <a:solidFill>
                <a:prstClr val="white"/>
              </a:solidFill>
              <a:latin typeface="Times New Roman" panose="02020603050405020304" pitchFamily="18" charset="0"/>
            </a:endParaRPr>
          </a:p>
          <a:p>
            <a:r>
              <a:rPr lang="en-US" dirty="0" smtClean="0">
                <a:solidFill>
                  <a:prstClr val="white"/>
                </a:solidFill>
                <a:latin typeface="Times New Roman" panose="02020603050405020304" pitchFamily="18" charset="0"/>
              </a:rPr>
              <a:t>Therefore, the following two are equivalent:</a:t>
            </a:r>
            <a:endParaRPr lang="en-US" dirty="0" smtClean="0">
              <a:solidFill>
                <a:prstClr val="white"/>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CA" smtClean="0"/>
              <a:t>Switching between representations</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31" name="Object 30"/>
          <p:cNvGraphicFramePr>
            <a:graphicFrameLocks noChangeAspect="1"/>
          </p:cNvGraphicFramePr>
          <p:nvPr>
            <p:extLst>
              <p:ext uri="{D42A27DB-BD31-4B8C-83A1-F6EECF244321}">
                <p14:modId xmlns:p14="http://schemas.microsoft.com/office/powerpoint/2010/main" val="2694531767"/>
              </p:ext>
            </p:extLst>
          </p:nvPr>
        </p:nvGraphicFramePr>
        <p:xfrm>
          <a:off x="5810973" y="3780127"/>
          <a:ext cx="900112" cy="352425"/>
        </p:xfrm>
        <a:graphic>
          <a:graphicData uri="http://schemas.openxmlformats.org/presentationml/2006/ole">
            <mc:AlternateContent xmlns:mc="http://schemas.openxmlformats.org/markup-compatibility/2006">
              <mc:Choice xmlns:v="urn:schemas-microsoft-com:vml" Requires="v">
                <p:oleObj spid="_x0000_s30745" name="Equation" r:id="rId6" imgW="419040" imgH="164880" progId="Equation.DSMT4">
                  <p:embed/>
                </p:oleObj>
              </mc:Choice>
              <mc:Fallback>
                <p:oleObj name="Equation" r:id="rId6" imgW="419040" imgH="164880" progId="Equation.DSMT4">
                  <p:embed/>
                  <p:pic>
                    <p:nvPicPr>
                      <p:cNvPr id="0" name=""/>
                      <p:cNvPicPr>
                        <a:picLocks noChangeAspect="1" noChangeArrowheads="1"/>
                      </p:cNvPicPr>
                      <p:nvPr/>
                    </p:nvPicPr>
                    <p:blipFill>
                      <a:blip r:embed="rId7"/>
                      <a:srcRect/>
                      <a:stretch>
                        <a:fillRect/>
                      </a:stretch>
                    </p:blipFill>
                    <p:spPr bwMode="auto">
                      <a:xfrm>
                        <a:off x="5810973" y="3780127"/>
                        <a:ext cx="9001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07099803"/>
              </p:ext>
            </p:extLst>
          </p:nvPr>
        </p:nvGraphicFramePr>
        <p:xfrm>
          <a:off x="3040063" y="2357438"/>
          <a:ext cx="2838450" cy="488950"/>
        </p:xfrm>
        <a:graphic>
          <a:graphicData uri="http://schemas.openxmlformats.org/presentationml/2006/ole">
            <mc:AlternateContent xmlns:mc="http://schemas.openxmlformats.org/markup-compatibility/2006">
              <mc:Choice xmlns:v="urn:schemas-microsoft-com:vml" Requires="v">
                <p:oleObj spid="_x0000_s30746" name="Equation" r:id="rId8" imgW="1320480" imgH="228600" progId="Equation.DSMT4">
                  <p:embed/>
                </p:oleObj>
              </mc:Choice>
              <mc:Fallback>
                <p:oleObj name="Equation" r:id="rId8" imgW="1320480" imgH="228600" progId="Equation.DSMT4">
                  <p:embed/>
                  <p:pic>
                    <p:nvPicPr>
                      <p:cNvPr id="0" name=""/>
                      <p:cNvPicPr>
                        <a:picLocks noChangeAspect="1" noChangeArrowheads="1"/>
                      </p:cNvPicPr>
                      <p:nvPr/>
                    </p:nvPicPr>
                    <p:blipFill>
                      <a:blip r:embed="rId9"/>
                      <a:srcRect/>
                      <a:stretch>
                        <a:fillRect/>
                      </a:stretch>
                    </p:blipFill>
                    <p:spPr bwMode="auto">
                      <a:xfrm>
                        <a:off x="3040063" y="2357438"/>
                        <a:ext cx="28384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28627432"/>
              </p:ext>
            </p:extLst>
          </p:nvPr>
        </p:nvGraphicFramePr>
        <p:xfrm>
          <a:off x="2497138" y="3230563"/>
          <a:ext cx="3357562" cy="542925"/>
        </p:xfrm>
        <a:graphic>
          <a:graphicData uri="http://schemas.openxmlformats.org/presentationml/2006/ole">
            <mc:AlternateContent xmlns:mc="http://schemas.openxmlformats.org/markup-compatibility/2006">
              <mc:Choice xmlns:v="urn:schemas-microsoft-com:vml" Requires="v">
                <p:oleObj spid="_x0000_s30747" name="Equation" r:id="rId10" imgW="1562040" imgH="253800" progId="Equation.DSMT4">
                  <p:embed/>
                </p:oleObj>
              </mc:Choice>
              <mc:Fallback>
                <p:oleObj name="Equation" r:id="rId10" imgW="1562040" imgH="253800" progId="Equation.DSMT4">
                  <p:embed/>
                  <p:pic>
                    <p:nvPicPr>
                      <p:cNvPr id="0" name=""/>
                      <p:cNvPicPr>
                        <a:picLocks noChangeAspect="1" noChangeArrowheads="1"/>
                      </p:cNvPicPr>
                      <p:nvPr/>
                    </p:nvPicPr>
                    <p:blipFill>
                      <a:blip r:embed="rId11"/>
                      <a:srcRect/>
                      <a:stretch>
                        <a:fillRect/>
                      </a:stretch>
                    </p:blipFill>
                    <p:spPr bwMode="auto">
                      <a:xfrm>
                        <a:off x="2497138" y="3230563"/>
                        <a:ext cx="33575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89368715"/>
              </p:ext>
            </p:extLst>
          </p:nvPr>
        </p:nvGraphicFramePr>
        <p:xfrm>
          <a:off x="3072947" y="3735388"/>
          <a:ext cx="2749550" cy="490537"/>
        </p:xfrm>
        <a:graphic>
          <a:graphicData uri="http://schemas.openxmlformats.org/presentationml/2006/ole">
            <mc:AlternateContent xmlns:mc="http://schemas.openxmlformats.org/markup-compatibility/2006">
              <mc:Choice xmlns:v="urn:schemas-microsoft-com:vml" Requires="v">
                <p:oleObj spid="_x0000_s30748" name="Equation" r:id="rId12" imgW="1282680" imgH="228600" progId="Equation.DSMT4">
                  <p:embed/>
                </p:oleObj>
              </mc:Choice>
              <mc:Fallback>
                <p:oleObj name="Equation" r:id="rId12" imgW="1282680" imgH="228600" progId="Equation.DSMT4">
                  <p:embed/>
                  <p:pic>
                    <p:nvPicPr>
                      <p:cNvPr id="0" name=""/>
                      <p:cNvPicPr/>
                      <p:nvPr/>
                    </p:nvPicPr>
                    <p:blipFill>
                      <a:blip r:embed="rId13"/>
                      <a:stretch>
                        <a:fillRect/>
                      </a:stretch>
                    </p:blipFill>
                    <p:spPr>
                      <a:xfrm>
                        <a:off x="3072947" y="3735388"/>
                        <a:ext cx="2749550" cy="49053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447167562"/>
              </p:ext>
            </p:extLst>
          </p:nvPr>
        </p:nvGraphicFramePr>
        <p:xfrm>
          <a:off x="3871336" y="5172508"/>
          <a:ext cx="1446212" cy="406400"/>
        </p:xfrm>
        <a:graphic>
          <a:graphicData uri="http://schemas.openxmlformats.org/presentationml/2006/ole">
            <mc:AlternateContent xmlns:mc="http://schemas.openxmlformats.org/markup-compatibility/2006">
              <mc:Choice xmlns:v="urn:schemas-microsoft-com:vml" Requires="v">
                <p:oleObj spid="_x0000_s30749" name="Equation" r:id="rId14" imgW="672840" imgH="190440" progId="Equation.DSMT4">
                  <p:embed/>
                </p:oleObj>
              </mc:Choice>
              <mc:Fallback>
                <p:oleObj name="Equation" r:id="rId14" imgW="672840" imgH="190440" progId="Equation.DSMT4">
                  <p:embed/>
                  <p:pic>
                    <p:nvPicPr>
                      <p:cNvPr id="0" name=""/>
                      <p:cNvPicPr>
                        <a:picLocks noChangeAspect="1" noChangeArrowheads="1"/>
                      </p:cNvPicPr>
                      <p:nvPr/>
                    </p:nvPicPr>
                    <p:blipFill>
                      <a:blip r:embed="rId15"/>
                      <a:srcRect/>
                      <a:stretch>
                        <a:fillRect/>
                      </a:stretch>
                    </p:blipFill>
                    <p:spPr bwMode="auto">
                      <a:xfrm>
                        <a:off x="3871336" y="5172508"/>
                        <a:ext cx="14462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18281483"/>
      </p:ext>
    </p:extLst>
  </p:cSld>
  <p:clrMapOvr>
    <a:masterClrMapping/>
  </p:clrMapOvr>
  <mc:AlternateContent xmlns:mc="http://schemas.openxmlformats.org/markup-compatibility/2006">
    <mc:Choice xmlns:p14="http://schemas.microsoft.com/office/powerpoint/2010/main" Requires="p14">
      <p:transition spd="slow" p14:dur="2000" advTm="102232"/>
    </mc:Choice>
    <mc:Fallback>
      <p:transition spd="slow" advTm="10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you now</a:t>
            </a:r>
            <a:endParaRPr lang="en-US" i="1" dirty="0" smtClean="0"/>
          </a:p>
          <a:p>
            <a:pPr lvl="1"/>
            <a:r>
              <a:rPr lang="en-US" dirty="0" smtClean="0"/>
              <a:t>Know how to convert between the rectangular and polar representations</a:t>
            </a:r>
          </a:p>
          <a:p>
            <a:pPr lvl="1"/>
            <a:r>
              <a:rPr lang="en-US" dirty="0" smtClean="0"/>
              <a:t>Have been introduced to the complex exponential </a:t>
            </a:r>
            <a:endParaRPr lang="en-US" dirty="0" smtClean="0"/>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161086034"/>
              </p:ext>
            </p:extLst>
          </p:nvPr>
        </p:nvGraphicFramePr>
        <p:xfrm>
          <a:off x="2648177" y="3021467"/>
          <a:ext cx="2838450" cy="488950"/>
        </p:xfrm>
        <a:graphic>
          <a:graphicData uri="http://schemas.openxmlformats.org/presentationml/2006/ole">
            <mc:AlternateContent xmlns:mc="http://schemas.openxmlformats.org/markup-compatibility/2006">
              <mc:Choice xmlns:v="urn:schemas-microsoft-com:vml" Requires="v">
                <p:oleObj spid="_x0000_s32773" name="Equation" r:id="rId6" imgW="1320480" imgH="228600" progId="Equation.DSMT4">
                  <p:embed/>
                </p:oleObj>
              </mc:Choice>
              <mc:Fallback>
                <p:oleObj name="Equation" r:id="rId6" imgW="1320480" imgH="2286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8177" y="3021467"/>
                        <a:ext cx="28384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3136"/>
    </mc:Choice>
    <mc:Fallback>
      <p:transition spd="slow" advTm="2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a:t>
            </a:r>
            <a:r>
              <a:rPr lang="en-US" sz="1800" dirty="0"/>
              <a:t>	https://en.wikipedia.org/wiki/Polar_coordinate_system</a:t>
            </a:r>
            <a:endParaRPr lang="en-CA" sz="1800" dirty="0"/>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3544"/>
    </mc:Choice>
    <mc:Fallback>
      <p:transition spd="slow" advTm="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Switching between representations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786"/>
    </mc:Choice>
    <mc:Fallback>
      <p:transition spd="slow" advTm="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8|9.8|10.1|7.5|3.4|54.6"/>
</p:tagLst>
</file>

<file path=ppt/tags/tag2.xml><?xml version="1.0" encoding="utf-8"?>
<p:tagLst xmlns:a="http://schemas.openxmlformats.org/drawingml/2006/main" xmlns:r="http://schemas.openxmlformats.org/officeDocument/2006/relationships" xmlns:p="http://schemas.openxmlformats.org/presentationml/2006/main">
  <p:tag name="TIMING" val="|24.5|18.5|8.5|7|9.4"/>
</p:tagLst>
</file>

<file path=ppt/tags/tag3.xml><?xml version="1.0" encoding="utf-8"?>
<p:tagLst xmlns:a="http://schemas.openxmlformats.org/drawingml/2006/main" xmlns:r="http://schemas.openxmlformats.org/officeDocument/2006/relationships" xmlns:p="http://schemas.openxmlformats.org/presentationml/2006/main">
  <p:tag name="TIMING" val="|11.4|9|17.5"/>
</p:tagLst>
</file>

<file path=ppt/tags/tag4.xml><?xml version="1.0" encoding="utf-8"?>
<p:tagLst xmlns:a="http://schemas.openxmlformats.org/drawingml/2006/main" xmlns:r="http://schemas.openxmlformats.org/officeDocument/2006/relationships" xmlns:p="http://schemas.openxmlformats.org/presentationml/2006/main">
  <p:tag name="TIMING" val="|4.5|18.5|2.7|21.3|12.5|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8148</TotalTime>
  <Words>368</Words>
  <Application>Microsoft Office PowerPoint</Application>
  <PresentationFormat>On-screen Show (4:3)</PresentationFormat>
  <Paragraphs>70</Paragraphs>
  <Slides>11</Slides>
  <Notes>0</Notes>
  <HiddenSlides>0</HiddenSlides>
  <MMClips>11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vt:i4>
      </vt:variant>
    </vt:vector>
  </HeadingPairs>
  <TitlesOfParts>
    <vt:vector size="14" baseType="lpstr">
      <vt:lpstr>Office Theme</vt:lpstr>
      <vt:lpstr>Equation</vt:lpstr>
      <vt:lpstr>MathType 6.0 Equation</vt:lpstr>
      <vt:lpstr>1.6.7 Switching between representations</vt:lpstr>
      <vt:lpstr>Outline</vt:lpstr>
      <vt:lpstr>Rectangular to polar</vt:lpstr>
      <vt:lpstr>Polar to rectangular</vt:lpstr>
      <vt:lpstr>Polar to rectangular</vt:lpstr>
      <vt:lpstr>Polar to rectangular</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103</cp:revision>
  <dcterms:created xsi:type="dcterms:W3CDTF">2020-04-30T19:27:29Z</dcterms:created>
  <dcterms:modified xsi:type="dcterms:W3CDTF">2020-09-14T21:34:43Z</dcterms:modified>
</cp:coreProperties>
</file>